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918325" cy="9223375"/>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C7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24" d="100"/>
          <a:sy n="24" d="100"/>
        </p:scale>
        <p:origin x="55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72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19538" y="0"/>
            <a:ext cx="2997200" cy="461963"/>
          </a:xfrm>
          <a:prstGeom prst="rect">
            <a:avLst/>
          </a:prstGeom>
        </p:spPr>
        <p:txBody>
          <a:bodyPr vert="horz" lIns="91440" tIns="45720" rIns="91440" bIns="45720" rtlCol="0"/>
          <a:lstStyle>
            <a:lvl1pPr algn="r">
              <a:defRPr sz="1200"/>
            </a:lvl1pPr>
          </a:lstStyle>
          <a:p>
            <a:fld id="{B0B1B8E5-7C7B-4342-A2EB-4320A4A5E676}" type="datetimeFigureOut">
              <a:rPr lang="en-US" smtClean="0"/>
              <a:t>11/3/2014</a:t>
            </a:fld>
            <a:endParaRPr lang="en-US"/>
          </a:p>
        </p:txBody>
      </p:sp>
      <p:sp>
        <p:nvSpPr>
          <p:cNvPr id="4" name="Slide Image Placeholder 3"/>
          <p:cNvSpPr>
            <a:spLocks noGrp="1" noRot="1" noChangeAspect="1"/>
          </p:cNvSpPr>
          <p:nvPr>
            <p:ph type="sldImg" idx="2"/>
          </p:nvPr>
        </p:nvSpPr>
        <p:spPr>
          <a:xfrm>
            <a:off x="1384300" y="1152525"/>
            <a:ext cx="41497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2150" y="4438650"/>
            <a:ext cx="5534025" cy="36322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1413"/>
            <a:ext cx="2997200"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19538" y="8761413"/>
            <a:ext cx="2997200" cy="461962"/>
          </a:xfrm>
          <a:prstGeom prst="rect">
            <a:avLst/>
          </a:prstGeom>
        </p:spPr>
        <p:txBody>
          <a:bodyPr vert="horz" lIns="91440" tIns="45720" rIns="91440" bIns="45720" rtlCol="0" anchor="b"/>
          <a:lstStyle>
            <a:lvl1pPr algn="r">
              <a:defRPr sz="1200"/>
            </a:lvl1pPr>
          </a:lstStyle>
          <a:p>
            <a:fld id="{3172CA24-E50D-4A7D-BB12-19F5251B26BC}" type="slidenum">
              <a:rPr lang="en-US" smtClean="0"/>
              <a:t>‹#›</a:t>
            </a:fld>
            <a:endParaRPr lang="en-US"/>
          </a:p>
        </p:txBody>
      </p:sp>
    </p:spTree>
    <p:extLst>
      <p:ext uri="{BB962C8B-B14F-4D97-AF65-F5344CB8AC3E}">
        <p14:creationId xmlns:p14="http://schemas.microsoft.com/office/powerpoint/2010/main" val="12346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2CA24-E50D-4A7D-BB12-19F5251B26BC}" type="slidenum">
              <a:rPr lang="en-US" smtClean="0"/>
              <a:t>1</a:t>
            </a:fld>
            <a:endParaRPr lang="en-US"/>
          </a:p>
        </p:txBody>
      </p:sp>
    </p:spTree>
    <p:extLst>
      <p:ext uri="{BB962C8B-B14F-4D97-AF65-F5344CB8AC3E}">
        <p14:creationId xmlns:p14="http://schemas.microsoft.com/office/powerpoint/2010/main" val="3822607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B56545-41C4-41FF-B3F5-079E377D137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4125999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56545-41C4-41FF-B3F5-079E377D137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1000913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56545-41C4-41FF-B3F5-079E377D137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916362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B56545-41C4-41FF-B3F5-079E377D137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234878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B56545-41C4-41FF-B3F5-079E377D1373}"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1981998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B56545-41C4-41FF-B3F5-079E377D1373}"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1541015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B56545-41C4-41FF-B3F5-079E377D1373}"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17184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B56545-41C4-41FF-B3F5-079E377D1373}"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297940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56545-41C4-41FF-B3F5-079E377D1373}"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412027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56545-41C4-41FF-B3F5-079E377D1373}"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3934483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B56545-41C4-41FF-B3F5-079E377D1373}"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E06ED4-7982-4FBB-AD72-38EEB4D7AC66}" type="slidenum">
              <a:rPr lang="en-US" smtClean="0"/>
              <a:t>‹#›</a:t>
            </a:fld>
            <a:endParaRPr lang="en-US"/>
          </a:p>
        </p:txBody>
      </p:sp>
    </p:spTree>
    <p:extLst>
      <p:ext uri="{BB962C8B-B14F-4D97-AF65-F5344CB8AC3E}">
        <p14:creationId xmlns:p14="http://schemas.microsoft.com/office/powerpoint/2010/main" val="2698420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2DB56545-41C4-41FF-B3F5-079E377D1373}" type="datetimeFigureOut">
              <a:rPr lang="en-US" smtClean="0"/>
              <a:t>11/3/2014</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43E06ED4-7982-4FBB-AD72-38EEB4D7AC66}" type="slidenum">
              <a:rPr lang="en-US" smtClean="0"/>
              <a:t>‹#›</a:t>
            </a:fld>
            <a:endParaRPr lang="en-US"/>
          </a:p>
        </p:txBody>
      </p:sp>
    </p:spTree>
    <p:extLst>
      <p:ext uri="{BB962C8B-B14F-4D97-AF65-F5344CB8AC3E}">
        <p14:creationId xmlns:p14="http://schemas.microsoft.com/office/powerpoint/2010/main" val="4083962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hyperlink" Target="mailto:jensonr@umkc.edu" TargetMode="External"/><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hyperlink" Target="mailto:beckmanncc@umk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6531" y="2774829"/>
            <a:ext cx="32536590" cy="24170039"/>
          </a:xfrm>
          <a:prstGeom prst="rect">
            <a:avLst/>
          </a:prstGeom>
        </p:spPr>
      </p:pic>
      <p:sp>
        <p:nvSpPr>
          <p:cNvPr id="5" name="Rectangle 4"/>
          <p:cNvSpPr/>
          <p:nvPr/>
        </p:nvSpPr>
        <p:spPr>
          <a:xfrm>
            <a:off x="0" y="30254713"/>
            <a:ext cx="43891200" cy="2663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0"/>
            <a:ext cx="43891200" cy="2862471"/>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11500" b="1" dirty="0" smtClean="0">
                <a:solidFill>
                  <a:sysClr val="windowText" lastClr="000000"/>
                </a:solidFill>
              </a:rPr>
              <a:t>    Keeping Safe: My Self-Determined Plan</a:t>
            </a:r>
            <a:endParaRPr lang="en-US" sz="11500" b="1" dirty="0">
              <a:solidFill>
                <a:sysClr val="windowText" lastClr="000000"/>
              </a:solidFill>
            </a:endParaRPr>
          </a:p>
        </p:txBody>
      </p:sp>
      <p:sp>
        <p:nvSpPr>
          <p:cNvPr id="2" name="TextBox 1"/>
          <p:cNvSpPr txBox="1"/>
          <p:nvPr/>
        </p:nvSpPr>
        <p:spPr>
          <a:xfrm>
            <a:off x="792480" y="2862471"/>
            <a:ext cx="11094720" cy="14250055"/>
          </a:xfrm>
          <a:prstGeom prst="rect">
            <a:avLst/>
          </a:prstGeom>
          <a:noFill/>
        </p:spPr>
        <p:txBody>
          <a:bodyPr wrap="square" rtlCol="0">
            <a:spAutoFit/>
          </a:bodyPr>
          <a:lstStyle/>
          <a:p>
            <a:r>
              <a:rPr lang="en-US" sz="6600" b="1" dirty="0" smtClean="0"/>
              <a:t>Know Abuse! No Abuse!</a:t>
            </a:r>
          </a:p>
          <a:p>
            <a:endParaRPr lang="en-US" sz="2800" dirty="0"/>
          </a:p>
          <a:p>
            <a:r>
              <a:rPr lang="en-US" sz="5400" dirty="0" smtClean="0"/>
              <a:t>Using your computer, your iPad or other tablet to…</a:t>
            </a:r>
          </a:p>
          <a:p>
            <a:endParaRPr lang="en-US" sz="3600" dirty="0"/>
          </a:p>
          <a:p>
            <a:pPr lvl="1"/>
            <a:r>
              <a:rPr lang="en-US" sz="5400" dirty="0"/>
              <a:t>Learn how being self-determined can help you stay safe </a:t>
            </a:r>
            <a:endParaRPr lang="en-US" sz="5400" dirty="0" smtClean="0"/>
          </a:p>
          <a:p>
            <a:pPr marL="2586380" lvl="1" indent="-742950">
              <a:buFont typeface="+mj-lt"/>
              <a:buAutoNum type="arabicPeriod"/>
            </a:pPr>
            <a:endParaRPr lang="en-US" sz="3600" dirty="0"/>
          </a:p>
          <a:p>
            <a:pPr lvl="1"/>
            <a:r>
              <a:rPr lang="en-US" sz="5400" dirty="0"/>
              <a:t>Watch self-advocates tell their stories of being a survivor </a:t>
            </a:r>
            <a:endParaRPr lang="en-US" sz="5400" dirty="0" smtClean="0"/>
          </a:p>
          <a:p>
            <a:pPr marL="2586380" lvl="1" indent="-742950">
              <a:buFont typeface="+mj-lt"/>
              <a:buAutoNum type="arabicPeriod"/>
            </a:pPr>
            <a:endParaRPr lang="en-US" sz="3600" dirty="0"/>
          </a:p>
          <a:p>
            <a:pPr lvl="1"/>
            <a:r>
              <a:rPr lang="en-US" sz="5400" dirty="0"/>
              <a:t>Learn about healthy relationships </a:t>
            </a:r>
            <a:r>
              <a:rPr lang="en-US" sz="5400" dirty="0" smtClean="0"/>
              <a:t/>
            </a:r>
            <a:br>
              <a:rPr lang="en-US" sz="5400" dirty="0" smtClean="0"/>
            </a:br>
            <a:r>
              <a:rPr lang="en-US" sz="4400" dirty="0" smtClean="0"/>
              <a:t>(</a:t>
            </a:r>
            <a:r>
              <a:rPr lang="en-US" sz="4400" i="1" dirty="0"/>
              <a:t>using the ESCAPE-DD curriculum</a:t>
            </a:r>
            <a:r>
              <a:rPr lang="en-US" sz="4400" i="1" dirty="0" smtClean="0"/>
              <a:t>)</a:t>
            </a:r>
          </a:p>
          <a:p>
            <a:pPr marL="2586380" lvl="1" indent="-742950">
              <a:buFont typeface="+mj-lt"/>
              <a:buAutoNum type="arabicPeriod"/>
            </a:pPr>
            <a:endParaRPr lang="en-US" sz="3600" i="1" dirty="0"/>
          </a:p>
          <a:p>
            <a:pPr lvl="1"/>
            <a:r>
              <a:rPr lang="en-US" sz="5400" dirty="0"/>
              <a:t>Write your own safety </a:t>
            </a:r>
            <a:r>
              <a:rPr lang="en-US" sz="5400" dirty="0" smtClean="0"/>
              <a:t>plan </a:t>
            </a:r>
            <a:r>
              <a:rPr lang="en-US" sz="4400" i="1" dirty="0" smtClean="0"/>
              <a:t>(which will be loaded on your phone)</a:t>
            </a:r>
          </a:p>
          <a:p>
            <a:pPr marL="742950" lvl="0" indent="-742950">
              <a:buFont typeface="+mj-lt"/>
              <a:buAutoNum type="arabicPeriod"/>
            </a:pPr>
            <a:endParaRPr lang="en-US" sz="5400" dirty="0"/>
          </a:p>
        </p:txBody>
      </p:sp>
      <p:sp>
        <p:nvSpPr>
          <p:cNvPr id="3" name="Rectangle 2"/>
          <p:cNvSpPr/>
          <p:nvPr/>
        </p:nvSpPr>
        <p:spPr>
          <a:xfrm>
            <a:off x="29022261" y="30491033"/>
            <a:ext cx="14076459" cy="2215991"/>
          </a:xfrm>
          <a:prstGeom prst="rect">
            <a:avLst/>
          </a:prstGeom>
        </p:spPr>
        <p:txBody>
          <a:bodyPr wrap="square">
            <a:spAutoFit/>
          </a:bodyPr>
          <a:lstStyle/>
          <a:p>
            <a:pPr>
              <a:lnSpc>
                <a:spcPct val="115000"/>
              </a:lnSpc>
              <a:spcAft>
                <a:spcPts val="1000"/>
              </a:spcAft>
            </a:pPr>
            <a:r>
              <a:rPr lang="en-US" sz="2400" dirty="0">
                <a:latin typeface="Calibri" panose="020F0502020204030204" pitchFamily="34" charset="0"/>
                <a:ea typeface="Times New Roman" panose="02020603050405020304" pitchFamily="18" charset="0"/>
                <a:cs typeface="Times New Roman" panose="02020603050405020304" pitchFamily="18" charset="0"/>
              </a:rPr>
              <a:t>A joint project of The Missouri Division of Developmental Disabilities, The UMKC Institute for Human Development, The Kansas University Center on Developmental Disabilities (at the University of Kansas), private donors, and including content from the </a:t>
            </a:r>
            <a:r>
              <a:rPr lang="en-US" sz="2400" u="sng" dirty="0">
                <a:latin typeface="Calibri" panose="020F0502020204030204" pitchFamily="34" charset="0"/>
                <a:ea typeface="Times New Roman" panose="02020603050405020304" pitchFamily="18" charset="0"/>
                <a:cs typeface="Times New Roman" panose="02020603050405020304" pitchFamily="18" charset="0"/>
              </a:rPr>
              <a:t>ESCAPE-DD Curriculum</a:t>
            </a:r>
            <a:r>
              <a:rPr lang="en-US" sz="2400" dirty="0">
                <a:latin typeface="Calibri" panose="020F0502020204030204" pitchFamily="34" charset="0"/>
                <a:ea typeface="Times New Roman" panose="02020603050405020304" pitchFamily="18" charset="0"/>
                <a:cs typeface="Times New Roman" panose="02020603050405020304" pitchFamily="18" charset="0"/>
              </a:rPr>
              <a:t>, An Effective Strategy-Based Curriculum for Abuse Prevention and Empowerment For Adults with Developmental Disabilities</a:t>
            </a:r>
            <a:r>
              <a:rPr lang="en-US" sz="2400" dirty="0" smtClean="0">
                <a:latin typeface="Calibri" panose="020F0502020204030204" pitchFamily="34" charset="0"/>
                <a:ea typeface="Times New Roman" panose="02020603050405020304" pitchFamily="18" charset="0"/>
                <a:cs typeface="Times New Roman" panose="02020603050405020304" pitchFamily="18" charset="0"/>
              </a:rPr>
              <a:t>. Funded by the Joseph P. Kennedy, Jr. Foundation and the NY State Developmental Disabilities Planning Council.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792480" y="26486192"/>
            <a:ext cx="42306240" cy="3631763"/>
          </a:xfrm>
          <a:prstGeom prst="rect">
            <a:avLst/>
          </a:prstGeom>
          <a:noFill/>
        </p:spPr>
        <p:txBody>
          <a:bodyPr wrap="square" rtlCol="0">
            <a:spAutoFit/>
          </a:bodyPr>
          <a:lstStyle/>
          <a:p>
            <a:r>
              <a:rPr lang="en-US" sz="6600" b="1" dirty="0" smtClean="0"/>
              <a:t>Safety Planning</a:t>
            </a:r>
          </a:p>
          <a:p>
            <a:endParaRPr lang="en-US" sz="2800" b="1" dirty="0" smtClean="0"/>
          </a:p>
          <a:p>
            <a:r>
              <a:rPr lang="en-US" sz="5400" dirty="0" smtClean="0"/>
              <a:t>	I feel safe when…..		 I feel unsafe when….		 What kind of abuse am I worried about?</a:t>
            </a:r>
          </a:p>
          <a:p>
            <a:pPr algn="ctr"/>
            <a:endParaRPr lang="en-US" sz="2800" dirty="0"/>
          </a:p>
          <a:p>
            <a:pPr algn="ctr"/>
            <a:r>
              <a:rPr lang="en-US" sz="5400" dirty="0" smtClean="0"/>
              <a:t>If anyone is hurting me, I can talk to….	                      If I need to leave my home to get away from someone hurting me, what do I need to take with me? </a:t>
            </a:r>
            <a:endParaRPr lang="en-US" sz="5400" dirty="0"/>
          </a:p>
        </p:txBody>
      </p:sp>
      <p:pic>
        <p:nvPicPr>
          <p:cNvPr id="9" name="Picture 8"/>
          <p:cNvPicPr>
            <a:picLocks noChangeAspect="1"/>
          </p:cNvPicPr>
          <p:nvPr/>
        </p:nvPicPr>
        <p:blipFill>
          <a:blip r:embed="rId4"/>
          <a:stretch>
            <a:fillRect/>
          </a:stretch>
        </p:blipFill>
        <p:spPr>
          <a:xfrm>
            <a:off x="21932901" y="16452851"/>
            <a:ext cx="25397" cy="12698"/>
          </a:xfrm>
          <a:prstGeom prst="rect">
            <a:avLst/>
          </a:prstGeom>
        </p:spPr>
      </p:pic>
      <p:pic>
        <p:nvPicPr>
          <p:cNvPr id="10" name="Picture 9"/>
          <p:cNvPicPr>
            <a:picLocks noChangeAspect="1"/>
          </p:cNvPicPr>
          <p:nvPr/>
        </p:nvPicPr>
        <p:blipFill>
          <a:blip r:embed="rId4"/>
          <a:stretch>
            <a:fillRect/>
          </a:stretch>
        </p:blipFill>
        <p:spPr>
          <a:xfrm>
            <a:off x="21932901" y="16452851"/>
            <a:ext cx="25397" cy="12698"/>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05198" y="30794698"/>
            <a:ext cx="6021657" cy="164592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6235" y="30657538"/>
            <a:ext cx="6693827" cy="1920240"/>
          </a:xfrm>
          <a:prstGeom prst="rect">
            <a:avLst/>
          </a:prstGeom>
        </p:spPr>
      </p:pic>
      <p:pic>
        <p:nvPicPr>
          <p:cNvPr id="18" name="Picture 1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92874" y="30886138"/>
            <a:ext cx="2926080" cy="1463040"/>
          </a:xfrm>
          <a:prstGeom prst="rect">
            <a:avLst/>
          </a:prstGeom>
        </p:spPr>
      </p:pic>
      <p:cxnSp>
        <p:nvCxnSpPr>
          <p:cNvPr id="22" name="Straight Connector 21"/>
          <p:cNvCxnSpPr/>
          <p:nvPr/>
        </p:nvCxnSpPr>
        <p:spPr>
          <a:xfrm>
            <a:off x="0" y="30258455"/>
            <a:ext cx="43891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00007" y="30324805"/>
            <a:ext cx="2100386" cy="2084711"/>
          </a:xfrm>
          <a:prstGeom prst="rect">
            <a:avLst/>
          </a:prstGeom>
        </p:spPr>
      </p:pic>
      <p:grpSp>
        <p:nvGrpSpPr>
          <p:cNvPr id="29" name="Group 28"/>
          <p:cNvGrpSpPr/>
          <p:nvPr/>
        </p:nvGrpSpPr>
        <p:grpSpPr>
          <a:xfrm>
            <a:off x="1669774" y="15334479"/>
            <a:ext cx="9348687" cy="11774025"/>
            <a:chOff x="2336800" y="16452851"/>
            <a:chExt cx="8681661" cy="10933952"/>
          </a:xfrm>
        </p:grpSpPr>
        <p:pic>
          <p:nvPicPr>
            <p:cNvPr id="26" name="Picture 25"/>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443" r="26566"/>
            <a:stretch/>
          </p:blipFill>
          <p:spPr>
            <a:xfrm>
              <a:off x="2336800" y="16452851"/>
              <a:ext cx="8681661" cy="10933952"/>
            </a:xfrm>
            <a:prstGeom prst="rect">
              <a:avLst/>
            </a:prstGeom>
          </p:spPr>
        </p:pic>
        <p:sp>
          <p:nvSpPr>
            <p:cNvPr id="27" name="Rectangle 26"/>
            <p:cNvSpPr/>
            <p:nvPr/>
          </p:nvSpPr>
          <p:spPr>
            <a:xfrm>
              <a:off x="4521947" y="18649102"/>
              <a:ext cx="5536453" cy="7652095"/>
            </a:xfrm>
            <a:prstGeom prst="rect">
              <a:avLst/>
            </a:prstGeom>
          </p:spPr>
          <p:txBody>
            <a:bodyPr wrap="square">
              <a:spAutoFit/>
            </a:bodyPr>
            <a:lstStyle/>
            <a:p>
              <a:pPr marL="514350" marR="0" lvl="0" indent="-514350">
                <a:lnSpc>
                  <a:spcPct val="150000"/>
                </a:lnSpc>
                <a:spcBef>
                  <a:spcPts val="0"/>
                </a:spcBef>
                <a:spcAft>
                  <a:spcPts val="0"/>
                </a:spcAft>
                <a:buClr>
                  <a:srgbClr val="70AD47"/>
                </a:buClr>
                <a:buSzPct val="125000"/>
                <a:buFont typeface="Wingdings" panose="05000000000000000000" pitchFamily="2" charset="2"/>
                <a:buChar char=""/>
              </a:pPr>
              <a:r>
                <a:rPr lang="en-US" sz="3200" dirty="0">
                  <a:latin typeface="Segoe Script" panose="020B0504020000000003" pitchFamily="34" charset="0"/>
                  <a:ea typeface="Calibri" panose="020F0502020204030204" pitchFamily="34" charset="0"/>
                  <a:cs typeface="Times New Roman" panose="02020603050405020304" pitchFamily="18" charset="0"/>
                </a:rPr>
                <a:t>Plan ahead for difficult situations.</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50000"/>
                </a:lnSpc>
                <a:spcBef>
                  <a:spcPts val="0"/>
                </a:spcBef>
                <a:spcAft>
                  <a:spcPts val="0"/>
                </a:spcAft>
                <a:buClr>
                  <a:srgbClr val="70AD47"/>
                </a:buClr>
                <a:buSzPct val="125000"/>
                <a:buFont typeface="Wingdings" panose="05000000000000000000" pitchFamily="2" charset="2"/>
                <a:buChar char=""/>
              </a:pPr>
              <a:r>
                <a:rPr lang="en-US" sz="3200" dirty="0">
                  <a:latin typeface="Segoe Script" panose="020B0504020000000003" pitchFamily="34" charset="0"/>
                  <a:ea typeface="Calibri" panose="020F0502020204030204" pitchFamily="34" charset="0"/>
                  <a:cs typeface="Times New Roman" panose="02020603050405020304" pitchFamily="18" charset="0"/>
                </a:rPr>
                <a:t>Put together my Safety Team.</a:t>
              </a:r>
            </a:p>
            <a:p>
              <a:pPr marL="342900" marR="0" lvl="0" indent="-342900">
                <a:lnSpc>
                  <a:spcPct val="150000"/>
                </a:lnSpc>
                <a:spcBef>
                  <a:spcPts val="0"/>
                </a:spcBef>
                <a:spcAft>
                  <a:spcPts val="0"/>
                </a:spcAft>
                <a:buClr>
                  <a:srgbClr val="70AD47"/>
                </a:buClr>
                <a:buSzPct val="125000"/>
                <a:buFont typeface="Wingdings" panose="05000000000000000000" pitchFamily="2" charset="2"/>
                <a:buChar char=""/>
              </a:pPr>
              <a:r>
                <a:rPr lang="en-US" sz="3200" dirty="0">
                  <a:latin typeface="Segoe Script" panose="020B0504020000000003" pitchFamily="34" charset="0"/>
                  <a:ea typeface="Calibri" panose="020F0502020204030204" pitchFamily="34" charset="0"/>
                  <a:cs typeface="Times New Roman" panose="02020603050405020304" pitchFamily="18" charset="0"/>
                </a:rPr>
                <a:t>Know where the safe places are.</a:t>
              </a:r>
            </a:p>
            <a:p>
              <a:pPr marL="342900" marR="0" lvl="0" indent="-342900">
                <a:lnSpc>
                  <a:spcPct val="150000"/>
                </a:lnSpc>
                <a:spcBef>
                  <a:spcPts val="0"/>
                </a:spcBef>
                <a:spcAft>
                  <a:spcPts val="0"/>
                </a:spcAft>
                <a:buClr>
                  <a:srgbClr val="70AD47"/>
                </a:buClr>
                <a:buSzPct val="125000"/>
                <a:buFont typeface="Wingdings" panose="05000000000000000000" pitchFamily="2" charset="2"/>
                <a:buChar char=""/>
              </a:pPr>
              <a:r>
                <a:rPr lang="en-US" sz="3200" dirty="0">
                  <a:latin typeface="Segoe Script" panose="020B0504020000000003" pitchFamily="34" charset="0"/>
                  <a:ea typeface="Calibri" panose="020F0502020204030204" pitchFamily="34" charset="0"/>
                  <a:cs typeface="Times New Roman" panose="02020603050405020304" pitchFamily="18" charset="0"/>
                </a:rPr>
                <a:t>Load my cell phone with important numbers.</a:t>
              </a:r>
            </a:p>
            <a:p>
              <a:pPr marL="342900" marR="0" lvl="0" indent="-342900">
                <a:lnSpc>
                  <a:spcPct val="150000"/>
                </a:lnSpc>
                <a:spcBef>
                  <a:spcPts val="0"/>
                </a:spcBef>
                <a:spcAft>
                  <a:spcPts val="800"/>
                </a:spcAft>
                <a:buClr>
                  <a:srgbClr val="70AD47"/>
                </a:buClr>
                <a:buSzPct val="125000"/>
                <a:buFont typeface="Wingdings" panose="05000000000000000000" pitchFamily="2" charset="2"/>
                <a:buChar char=""/>
              </a:pPr>
              <a:r>
                <a:rPr lang="en-US" sz="3200" dirty="0">
                  <a:latin typeface="Segoe Script" panose="020B0504020000000003" pitchFamily="34" charset="0"/>
                  <a:ea typeface="Calibri" panose="020F0502020204030204" pitchFamily="34" charset="0"/>
                  <a:cs typeface="Times New Roman" panose="02020603050405020304" pitchFamily="18" charset="0"/>
                </a:rPr>
                <a:t>Lists what to do if someone hurts me.</a:t>
              </a:r>
            </a:p>
          </p:txBody>
        </p:sp>
        <p:sp>
          <p:nvSpPr>
            <p:cNvPr id="28" name="Rectangle 27"/>
            <p:cNvSpPr/>
            <p:nvPr/>
          </p:nvSpPr>
          <p:spPr>
            <a:xfrm>
              <a:off x="3464928" y="17328837"/>
              <a:ext cx="6593472" cy="1351139"/>
            </a:xfrm>
            <a:prstGeom prst="rect">
              <a:avLst/>
            </a:prstGeom>
          </p:spPr>
          <p:txBody>
            <a:bodyPr wrap="none">
              <a:spAutoFit/>
            </a:bodyPr>
            <a:lstStyle/>
            <a:p>
              <a:pPr>
                <a:lnSpc>
                  <a:spcPct val="107000"/>
                </a:lnSpc>
                <a:spcAft>
                  <a:spcPts val="800"/>
                </a:spcAft>
              </a:pPr>
              <a:r>
                <a:rPr lang="en-US" sz="3000" b="1" dirty="0">
                  <a:latin typeface="Segoe Script" panose="020B0504020000000003" pitchFamily="34" charset="0"/>
                  <a:ea typeface="Calibri" panose="020F0502020204030204" pitchFamily="34" charset="0"/>
                  <a:cs typeface="Times New Roman" panose="02020603050405020304" pitchFamily="18" charset="0"/>
                </a:rPr>
                <a:t>My Safety Plan helps me to</a:t>
              </a:r>
              <a:r>
                <a:rPr lang="en-US" sz="8000" b="1" dirty="0">
                  <a:latin typeface="Calibri" panose="020F0502020204030204" pitchFamily="34" charset="0"/>
                  <a:ea typeface="Calibri" panose="020F0502020204030204" pitchFamily="34" charset="0"/>
                  <a:cs typeface="Times New Roman" panose="02020603050405020304" pitchFamily="18" charset="0"/>
                </a:rPr>
                <a:t>…</a:t>
              </a:r>
              <a:endParaRPr lang="en-US" sz="80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31" name="Picture 30"/>
          <p:cNvPicPr>
            <a:picLocks noChangeAspect="1"/>
          </p:cNvPicPr>
          <p:nvPr/>
        </p:nvPicPr>
        <p:blipFill rotWithShape="1">
          <a:blip r:embed="rId10" cstate="print">
            <a:extLst>
              <a:ext uri="{28A0092B-C50C-407E-A947-70E740481C1C}">
                <a14:useLocalDpi xmlns:a14="http://schemas.microsoft.com/office/drawing/2010/main" val="0"/>
              </a:ext>
            </a:extLst>
          </a:blip>
          <a:srcRect l="30440" t="4348" r="53020" b="70815"/>
          <a:stretch/>
        </p:blipFill>
        <p:spPr>
          <a:xfrm>
            <a:off x="767562" y="9241071"/>
            <a:ext cx="1414984" cy="2124609"/>
          </a:xfrm>
          <a:prstGeom prst="rect">
            <a:avLst/>
          </a:prstGeom>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val="0"/>
              </a:ext>
            </a:extLst>
          </a:blip>
          <a:srcRect l="7629" t="25916" r="75713" b="51860"/>
          <a:stretch/>
        </p:blipFill>
        <p:spPr>
          <a:xfrm>
            <a:off x="762556" y="6471051"/>
            <a:ext cx="1424996" cy="1901088"/>
          </a:xfrm>
          <a:prstGeom prst="rect">
            <a:avLst/>
          </a:prstGeom>
        </p:spPr>
      </p:pic>
      <p:pic>
        <p:nvPicPr>
          <p:cNvPr id="33" name="Picture 32"/>
          <p:cNvPicPr>
            <a:picLocks noChangeAspect="1"/>
          </p:cNvPicPr>
          <p:nvPr/>
        </p:nvPicPr>
        <p:blipFill rotWithShape="1">
          <a:blip r:embed="rId10" cstate="print">
            <a:extLst>
              <a:ext uri="{28A0092B-C50C-407E-A947-70E740481C1C}">
                <a14:useLocalDpi xmlns:a14="http://schemas.microsoft.com/office/drawing/2010/main" val="0"/>
              </a:ext>
            </a:extLst>
          </a:blip>
          <a:srcRect l="30292" t="71668" r="52972" b="2842"/>
          <a:stretch/>
        </p:blipFill>
        <p:spPr>
          <a:xfrm>
            <a:off x="759219" y="14272153"/>
            <a:ext cx="1431670" cy="2180468"/>
          </a:xfrm>
          <a:prstGeom prst="rect">
            <a:avLst/>
          </a:prstGeom>
        </p:spPr>
      </p:pic>
      <p:pic>
        <p:nvPicPr>
          <p:cNvPr id="34" name="Picture 33"/>
          <p:cNvPicPr>
            <a:picLocks noChangeAspect="1"/>
          </p:cNvPicPr>
          <p:nvPr/>
        </p:nvPicPr>
        <p:blipFill rotWithShape="1">
          <a:blip r:embed="rId11" cstate="print">
            <a:extLst>
              <a:ext uri="{28A0092B-C50C-407E-A947-70E740481C1C}">
                <a14:useLocalDpi xmlns:a14="http://schemas.microsoft.com/office/drawing/2010/main" val="0"/>
              </a:ext>
            </a:extLst>
          </a:blip>
          <a:srcRect l="52858" t="4824" r="30367" b="72954"/>
          <a:stretch/>
        </p:blipFill>
        <p:spPr>
          <a:xfrm>
            <a:off x="757550" y="11790691"/>
            <a:ext cx="1435008" cy="1900917"/>
          </a:xfrm>
          <a:prstGeom prst="rect">
            <a:avLst/>
          </a:prstGeom>
        </p:spPr>
      </p:pic>
      <p:sp>
        <p:nvSpPr>
          <p:cNvPr id="36" name="Rectangle 35"/>
          <p:cNvSpPr/>
          <p:nvPr/>
        </p:nvSpPr>
        <p:spPr>
          <a:xfrm>
            <a:off x="32819650" y="3367612"/>
            <a:ext cx="2035277" cy="791434"/>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2827913" y="4420338"/>
            <a:ext cx="2026271" cy="635993"/>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32520685" y="3403135"/>
            <a:ext cx="2035277" cy="1577793"/>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9" name="Isosceles Triangle 38"/>
          <p:cNvSpPr/>
          <p:nvPr/>
        </p:nvSpPr>
        <p:spPr>
          <a:xfrm flipV="1">
            <a:off x="34065028" y="5056227"/>
            <a:ext cx="789156" cy="634966"/>
          </a:xfrm>
          <a:prstGeom prst="triangle">
            <a:avLst>
              <a:gd name="adj" fmla="val 99276"/>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6140571" y="3382126"/>
            <a:ext cx="870858" cy="562412"/>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rot="20640000">
            <a:off x="33834787" y="4075284"/>
            <a:ext cx="870858" cy="562412"/>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21032331">
            <a:off x="34716244" y="4388534"/>
            <a:ext cx="137768" cy="45719"/>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rot="20656001">
            <a:off x="34635365" y="4107098"/>
            <a:ext cx="247698" cy="119936"/>
          </a:xfrm>
          <a:prstGeom prst="rect">
            <a:avLst/>
          </a:prstGeom>
          <a:solidFill>
            <a:srgbClr val="74C7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1339" y="30703258"/>
            <a:ext cx="5699760" cy="1828800"/>
          </a:xfrm>
          <a:prstGeom prst="rect">
            <a:avLst/>
          </a:prstGeom>
        </p:spPr>
      </p:pic>
      <p:pic>
        <p:nvPicPr>
          <p:cNvPr id="1032" name="logo" descr="KUCD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711991" y="30337498"/>
            <a:ext cx="2995748" cy="256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rotWithShape="1">
          <a:blip r:embed="rId12" cstate="print">
            <a:extLst>
              <a:ext uri="{28A0092B-C50C-407E-A947-70E740481C1C}">
                <a14:useLocalDpi xmlns:a14="http://schemas.microsoft.com/office/drawing/2010/main" val="0"/>
              </a:ext>
            </a:extLst>
          </a:blip>
          <a:srcRect b="20428"/>
          <a:stretch/>
        </p:blipFill>
        <p:spPr>
          <a:xfrm>
            <a:off x="35187774" y="114885"/>
            <a:ext cx="5699760" cy="1455207"/>
          </a:xfrm>
          <a:prstGeom prst="rect">
            <a:avLst/>
          </a:prstGeom>
        </p:spPr>
      </p:pic>
      <p:sp>
        <p:nvSpPr>
          <p:cNvPr id="46" name="TextBox 45"/>
          <p:cNvSpPr txBox="1"/>
          <p:nvPr/>
        </p:nvSpPr>
        <p:spPr>
          <a:xfrm>
            <a:off x="35187774" y="1641460"/>
            <a:ext cx="5699760" cy="646331"/>
          </a:xfrm>
          <a:prstGeom prst="rect">
            <a:avLst/>
          </a:prstGeom>
          <a:noFill/>
          <a:ln>
            <a:noFill/>
          </a:ln>
        </p:spPr>
        <p:txBody>
          <a:bodyPr wrap="square" rtlCol="0">
            <a:spAutoFit/>
          </a:bodyPr>
          <a:lstStyle/>
          <a:p>
            <a:pPr algn="ctr"/>
            <a:r>
              <a:rPr lang="en-US" sz="1800" dirty="0" smtClean="0"/>
              <a:t>Cindy Beckmann: </a:t>
            </a:r>
            <a:r>
              <a:rPr lang="en-US" sz="1800" dirty="0" smtClean="0">
                <a:hlinkClick r:id="rId14"/>
              </a:rPr>
              <a:t>beckmanncc@umkc.edu</a:t>
            </a:r>
            <a:r>
              <a:rPr lang="en-US" sz="1800" dirty="0" smtClean="0"/>
              <a:t> 816.235.1758</a:t>
            </a:r>
          </a:p>
          <a:p>
            <a:pPr algn="ctr"/>
            <a:r>
              <a:rPr lang="en-US" sz="1800" dirty="0" smtClean="0"/>
              <a:t>Ronda Jenson: </a:t>
            </a:r>
            <a:r>
              <a:rPr lang="en-US" sz="1800" dirty="0" smtClean="0">
                <a:hlinkClick r:id="rId15"/>
              </a:rPr>
              <a:t>jensonr@umkc.edu</a:t>
            </a:r>
            <a:r>
              <a:rPr lang="en-US" sz="1800" dirty="0" smtClean="0"/>
              <a:t> 816.235.6335</a:t>
            </a:r>
            <a:endParaRPr lang="en-US" sz="1800" dirty="0"/>
          </a:p>
        </p:txBody>
      </p:sp>
    </p:spTree>
    <p:extLst>
      <p:ext uri="{BB962C8B-B14F-4D97-AF65-F5344CB8AC3E}">
        <p14:creationId xmlns:p14="http://schemas.microsoft.com/office/powerpoint/2010/main" val="369441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9324</TotalTime>
  <Words>180</Words>
  <Application>Microsoft Office PowerPoint</Application>
  <PresentationFormat>Custom</PresentationFormat>
  <Paragraphs>27</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Segoe Script</vt:lpstr>
      <vt:lpstr>Times New Roman</vt:lpstr>
      <vt:lpstr>Wingdings</vt:lpstr>
      <vt:lpstr>Office Theme</vt:lpstr>
      <vt:lpstr>PowerPoint Presentation</vt:lpstr>
    </vt:vector>
  </TitlesOfParts>
  <Company>UMKC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Arnold, Jodi</dc:creator>
  <cp:lastModifiedBy>Arnold, Jodi</cp:lastModifiedBy>
  <cp:revision>36</cp:revision>
  <cp:lastPrinted>2014-11-03T16:04:31Z</cp:lastPrinted>
  <dcterms:created xsi:type="dcterms:W3CDTF">2014-10-20T19:07:59Z</dcterms:created>
  <dcterms:modified xsi:type="dcterms:W3CDTF">2014-11-05T23:06:21Z</dcterms:modified>
</cp:coreProperties>
</file>